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7" r:id="rId2"/>
    <p:sldId id="267" r:id="rId3"/>
    <p:sldId id="269" r:id="rId4"/>
    <p:sldId id="283" r:id="rId5"/>
    <p:sldId id="293" r:id="rId6"/>
    <p:sldId id="284" r:id="rId7"/>
    <p:sldId id="297" r:id="rId8"/>
    <p:sldId id="285" r:id="rId9"/>
    <p:sldId id="286" r:id="rId10"/>
    <p:sldId id="287" r:id="rId11"/>
    <p:sldId id="288" r:id="rId12"/>
    <p:sldId id="289" r:id="rId13"/>
    <p:sldId id="290" r:id="rId14"/>
    <p:sldId id="298" r:id="rId15"/>
    <p:sldId id="276" r:id="rId16"/>
  </p:sldIdLst>
  <p:sldSz cx="12192000" cy="6858000"/>
  <p:notesSz cx="6858000" cy="9144000"/>
  <p:embeddedFontLst>
    <p:embeddedFont>
      <p:font typeface="함초롬돋움" panose="020B0600000101010101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A87E5C"/>
    <a:srgbClr val="86755F"/>
    <a:srgbClr val="3C92CF"/>
    <a:srgbClr val="AFABAB"/>
    <a:srgbClr val="B49173"/>
    <a:srgbClr val="CECDCB"/>
    <a:srgbClr val="CEB6A2"/>
    <a:srgbClr val="464646"/>
    <a:srgbClr val="A7A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12173" autoAdjust="0"/>
    <p:restoredTop sz="87363" autoAdjust="0"/>
  </p:normalViewPr>
  <p:slideViewPr>
    <p:cSldViewPr snapToGrid="0">
      <p:cViewPr varScale="1">
        <p:scale>
          <a:sx n="116" d="100"/>
          <a:sy n="116" d="100"/>
        </p:scale>
        <p:origin x="-1092" y="-10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ACA40-64FC-44E5-8520-47F5D0938345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72B0-A2D1-4B4B-A220-8B9EA9EEA0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791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spc="-15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세계의 이슈와 쟁점 </a:t>
            </a:r>
            <a:r>
              <a:rPr lang="en-US" altLang="ko-KR" sz="1200" spc="-15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P2 ~ P4</a:t>
            </a:r>
            <a:r>
              <a:rPr lang="en-US" altLang="ko-KR" sz="1200" spc="0" baseline="0" dirty="0" smtClean="0">
                <a:ln>
                  <a:noFill/>
                </a:ln>
                <a:latin typeface="+mn-lt"/>
                <a:ea typeface="+mn-ea"/>
                <a:cs typeface="+mn-cs"/>
              </a:rPr>
              <a:t> .20</a:t>
            </a:r>
            <a:r>
              <a:rPr lang="ko-KR" altLang="en-US" sz="1200" spc="0" baseline="0" dirty="0" smtClean="0">
                <a:ln>
                  <a:noFill/>
                </a:ln>
                <a:latin typeface="+mn-lt"/>
                <a:ea typeface="+mn-ea"/>
                <a:cs typeface="+mn-cs"/>
              </a:rPr>
              <a:t>대</a:t>
            </a:r>
            <a:r>
              <a:rPr lang="en-US" altLang="ko-KR" sz="1200" spc="0" baseline="0" dirty="0" smtClean="0">
                <a:ln>
                  <a:noFill/>
                </a:ln>
                <a:latin typeface="+mn-lt"/>
                <a:ea typeface="+mn-ea"/>
                <a:cs typeface="+mn-cs"/>
              </a:rPr>
              <a:t> 80</a:t>
            </a:r>
            <a:r>
              <a:rPr lang="ko-KR" altLang="en-US" sz="1200" spc="0" baseline="0" dirty="0" smtClean="0">
                <a:ln>
                  <a:noFill/>
                </a:ln>
                <a:latin typeface="+mn-lt"/>
                <a:ea typeface="+mn-ea"/>
                <a:cs typeface="+mn-cs"/>
              </a:rPr>
              <a:t>사회</a:t>
            </a:r>
            <a:r>
              <a:rPr lang="en-US" altLang="ko-KR" sz="1200" spc="0" baseline="0" dirty="0" smtClean="0">
                <a:ln>
                  <a:noFill/>
                </a:ln>
                <a:latin typeface="+mn-lt"/>
                <a:ea typeface="+mn-ea"/>
                <a:cs typeface="+mn-cs"/>
              </a:rPr>
              <a:t>-</a:t>
            </a:r>
            <a:r>
              <a:rPr lang="ko-KR" altLang="en-US" sz="1200" spc="0" baseline="0" dirty="0" err="1" smtClean="0">
                <a:ln>
                  <a:noFill/>
                </a:ln>
                <a:latin typeface="+mn-lt"/>
                <a:ea typeface="+mn-ea"/>
                <a:cs typeface="+mn-cs"/>
              </a:rPr>
              <a:t>청출어람조</a:t>
            </a:r>
            <a:endParaRPr lang="ko-KR" altLang="en-US" sz="1200" spc="-150" dirty="0" smtClean="0">
              <a:ln>
                <a:solidFill>
                  <a:schemeClr val="bg1">
                    <a:alpha val="1000"/>
                  </a:schemeClr>
                </a:solidFill>
              </a:ln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78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722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72B0-A2D1-4B4B-A220-8B9EA9EEA0A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299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485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509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892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25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9737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199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293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1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043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77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320F5-DE5D-4AF0-B486-5D71D32D7171}" type="datetimeFigureOut">
              <a:rPr lang="ko-KR" altLang="en-US" smtClean="0"/>
              <a:t>2019-12-15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A52CC-FDBE-4652-AC04-A822F93E47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547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o9GeJ4vp_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236881" y="2434977"/>
            <a:ext cx="5598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P15 Final </a:t>
            </a:r>
            <a:r>
              <a:rPr lang="en-US" altLang="ko-KR" sz="4000" spc="-15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</a:t>
            </a:r>
            <a:r>
              <a:rPr lang="en-US" altLang="ko-KR" sz="4000" spc="-150" dirty="0" smtClean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roject</a:t>
            </a:r>
            <a:endParaRPr lang="ko-KR" altLang="en-US" sz="4000" spc="-15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662989" y="2189696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356185" y="3524116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885684" y="2739865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230527" y="1903806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4186569" y="3419353"/>
            <a:ext cx="3616885" cy="209526"/>
          </a:xfrm>
          <a:prstGeom prst="roundRect">
            <a:avLst/>
          </a:prstGeom>
          <a:solidFill>
            <a:schemeClr val="bg1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ko-KR" spc="-150" dirty="0" smtClean="0">
                <a:gradFill flip="none" rotWithShape="1">
                  <a:gsLst>
                    <a:gs pos="0">
                      <a:srgbClr val="0070C0">
                        <a:lumMod val="84000"/>
                        <a:lumOff val="16000"/>
                      </a:srgbClr>
                    </a:gs>
                    <a:gs pos="100000">
                      <a:schemeClr val="bg2">
                        <a:lumMod val="76000"/>
                      </a:schemeClr>
                    </a:gs>
                  </a:gsLst>
                  <a:lin ang="0" scaled="1"/>
                  <a:tileRect/>
                </a:gradFill>
                <a:latin typeface="+mn-ea"/>
              </a:rPr>
              <a:t>CVE-2012-1823 : PHP CGI</a:t>
            </a:r>
            <a:endParaRPr lang="ko-KR" altLang="en-US" spc="-150" dirty="0">
              <a:gradFill flip="none" rotWithShape="1">
                <a:gsLst>
                  <a:gs pos="0">
                    <a:srgbClr val="0070C0">
                      <a:lumMod val="84000"/>
                      <a:lumOff val="16000"/>
                    </a:srgbClr>
                  </a:gs>
                  <a:gs pos="100000">
                    <a:schemeClr val="bg2">
                      <a:lumMod val="76000"/>
                    </a:schemeClr>
                  </a:gs>
                </a:gsLst>
                <a:lin ang="0" scaled="1"/>
                <a:tileRect/>
              </a:gradFill>
              <a:latin typeface="+mn-ea"/>
              <a:ea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55982" y="5448827"/>
            <a:ext cx="4865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600" spc="3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별일이 조</a:t>
            </a:r>
            <a:endParaRPr kumimoji="1" lang="en-US" altLang="ko-KR" sz="1600" spc="300" dirty="0" smtClean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kumimoji="1" lang="en-US" altLang="ko-KR" sz="1600" spc="3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18681001</a:t>
            </a:r>
            <a:r>
              <a:rPr kumimoji="1" lang="ko-KR" altLang="en-US" sz="1600" spc="3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강민규</a:t>
            </a:r>
            <a:r>
              <a:rPr kumimoji="1" lang="en-US" altLang="ko-KR" sz="1600" spc="3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18681010</a:t>
            </a:r>
            <a:r>
              <a:rPr kumimoji="1" lang="ko-KR" altLang="en-US" sz="1600" spc="300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박종민</a:t>
            </a:r>
            <a:endParaRPr kumimoji="1" lang="en-US" altLang="ko-KR" sz="1600" spc="300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31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8125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Metasploit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mst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08736" y="3042740"/>
            <a:ext cx="4286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/>
              <a:t>msfconsole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err="1"/>
              <a:t>Metasploit</a:t>
            </a:r>
            <a:r>
              <a:rPr lang="en-US" altLang="ko-KR" b="1" dirty="0"/>
              <a:t> </a:t>
            </a:r>
            <a:r>
              <a:rPr lang="ko-KR" altLang="en-US" b="1" dirty="0" smtClean="0"/>
              <a:t>실행</a:t>
            </a:r>
            <a:endParaRPr lang="en-US" altLang="ko-KR" b="1" dirty="0" smtClean="0"/>
          </a:p>
        </p:txBody>
      </p:sp>
      <p:pic>
        <p:nvPicPr>
          <p:cNvPr id="12289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85" t="26835" r="31073" b="13756"/>
          <a:stretch/>
        </p:blipFill>
        <p:spPr bwMode="auto">
          <a:xfrm>
            <a:off x="208344" y="1030146"/>
            <a:ext cx="7280476" cy="5272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708738" y="1975055"/>
            <a:ext cx="4483259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/>
              <a:t>Search </a:t>
            </a:r>
            <a:r>
              <a:rPr lang="ko-KR" altLang="en-US" b="1" dirty="0" smtClean="0"/>
              <a:t>명령어를 통해 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php-cgi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관련 공격 모듈 명령어 찾기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/>
              <a:t>Use</a:t>
            </a:r>
            <a:r>
              <a:rPr lang="ko-KR" altLang="en-US" b="1" dirty="0"/>
              <a:t>를 통해서 해당 공격 모듈 </a:t>
            </a:r>
            <a:r>
              <a:rPr lang="ko-KR" altLang="en-US" b="1" dirty="0" smtClean="0"/>
              <a:t>설</a:t>
            </a:r>
            <a:r>
              <a:rPr lang="ko-KR" altLang="en-US" b="1" dirty="0"/>
              <a:t>정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endParaRPr lang="ko-KR" altLang="en-US" b="1" dirty="0"/>
          </a:p>
          <a:p>
            <a:pPr algn="ctr">
              <a:lnSpc>
                <a:spcPct val="150000"/>
              </a:lnSpc>
            </a:pPr>
            <a:r>
              <a:rPr lang="en-US" altLang="ko-KR" b="1" dirty="0"/>
              <a:t>Show options</a:t>
            </a:r>
            <a:r>
              <a:rPr lang="ko-KR" altLang="en-US" b="1" dirty="0"/>
              <a:t> 해당 모듈의 옵션 확인</a:t>
            </a:r>
          </a:p>
          <a:p>
            <a:pPr algn="ctr">
              <a:lnSpc>
                <a:spcPct val="150000"/>
              </a:lnSpc>
            </a:pPr>
            <a:endParaRPr lang="ko-KR" altLang="en-US" b="1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64" t="27004" r="10569" b="10211"/>
          <a:stretch/>
        </p:blipFill>
        <p:spPr bwMode="auto">
          <a:xfrm>
            <a:off x="231493" y="869919"/>
            <a:ext cx="7477246" cy="5231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8125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Metasploit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mst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905506" y="1908927"/>
            <a:ext cx="42864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/>
              <a:t>set RHOST</a:t>
            </a:r>
            <a:r>
              <a:rPr lang="ko-KR" altLang="en-US" b="1" dirty="0" smtClean="0"/>
              <a:t> 공격할 서버의 주소 지정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Set </a:t>
            </a:r>
            <a:r>
              <a:rPr lang="ko-KR" altLang="en-US" b="1" dirty="0" smtClean="0"/>
              <a:t>명령어 </a:t>
            </a:r>
            <a:r>
              <a:rPr lang="en-US" altLang="ko-KR" b="1" dirty="0" smtClean="0"/>
              <a:t>TAGETRURI / </a:t>
            </a:r>
            <a:r>
              <a:rPr lang="ko-KR" altLang="en-US" b="1" dirty="0" smtClean="0"/>
              <a:t>로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ko-KR" altLang="en-US" b="1" dirty="0" smtClean="0"/>
              <a:t>취약점이 존재하는 경로 입력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Show payloads </a:t>
            </a:r>
            <a:r>
              <a:rPr lang="ko-KR" altLang="en-US" b="1" dirty="0" smtClean="0"/>
              <a:t>명령어를 통해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ko-KR" altLang="en-US" b="1" dirty="0" smtClean="0"/>
              <a:t>코드 확인</a:t>
            </a:r>
            <a:endParaRPr lang="en-US" altLang="ko-KR" b="1" dirty="0" smtClean="0"/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60" t="29536" r="10474" b="8691"/>
          <a:stretch/>
        </p:blipFill>
        <p:spPr bwMode="auto">
          <a:xfrm>
            <a:off x="231492" y="1088019"/>
            <a:ext cx="7748017" cy="505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8125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Metasploit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mst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905509" y="2081102"/>
            <a:ext cx="4286491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/>
              <a:t>Show payloads </a:t>
            </a:r>
            <a:r>
              <a:rPr lang="ko-KR" altLang="en-US" b="1" dirty="0"/>
              <a:t>명령어를 통해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ko-KR" altLang="en-US" b="1" dirty="0"/>
              <a:t>실행할 코드를 </a:t>
            </a:r>
            <a:r>
              <a:rPr lang="ko-KR" altLang="en-US" b="1" dirty="0" smtClean="0"/>
              <a:t>확인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set </a:t>
            </a:r>
            <a:r>
              <a:rPr lang="en-US" altLang="ko-KR" b="1" dirty="0"/>
              <a:t>LHOST</a:t>
            </a:r>
            <a:r>
              <a:rPr lang="ko-KR" altLang="en-US" b="1" dirty="0" smtClean="0"/>
              <a:t>로 정보를 가져올 </a:t>
            </a:r>
            <a:r>
              <a:rPr lang="en-US" altLang="ko-KR" b="1" dirty="0" smtClean="0"/>
              <a:t>IP </a:t>
            </a:r>
            <a:r>
              <a:rPr lang="ko-KR" altLang="en-US" b="1" dirty="0" smtClean="0"/>
              <a:t>지정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exploit/run</a:t>
            </a:r>
            <a:r>
              <a:rPr lang="ko-KR" altLang="en-US" b="1" dirty="0" smtClean="0"/>
              <a:t>으로</a:t>
            </a:r>
            <a:r>
              <a:rPr lang="en-US" altLang="ko-KR" b="1" dirty="0"/>
              <a:t> </a:t>
            </a:r>
            <a:r>
              <a:rPr lang="ko-KR" altLang="en-US" b="1" dirty="0" smtClean="0"/>
              <a:t>해킹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시도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ko-KR" altLang="en-US" b="1" dirty="0" err="1" smtClean="0"/>
              <a:t>성공시</a:t>
            </a:r>
            <a:r>
              <a:rPr lang="ko-KR" altLang="en-US" b="1" dirty="0" smtClean="0"/>
              <a:t> </a:t>
            </a:r>
            <a:r>
              <a:rPr lang="en-US" altLang="ko-KR" b="1" dirty="0" err="1" smtClean="0"/>
              <a:t>meterpreter</a:t>
            </a:r>
            <a:r>
              <a:rPr lang="en-US" altLang="ko-KR" b="1" dirty="0" smtClean="0"/>
              <a:t>&gt;</a:t>
            </a:r>
            <a:r>
              <a:rPr lang="ko-KR" altLang="en-US" b="1" dirty="0" smtClean="0"/>
              <a:t>가 출력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Ls </a:t>
            </a:r>
            <a:r>
              <a:rPr lang="ko-KR" altLang="en-US" b="1" dirty="0" smtClean="0"/>
              <a:t>등의 명령어로 확인 가능</a:t>
            </a:r>
            <a:endParaRPr lang="en-US" altLang="ko-KR" b="1" dirty="0" smtClean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5" t="30886" r="13702" b="8017"/>
          <a:stretch/>
        </p:blipFill>
        <p:spPr bwMode="auto">
          <a:xfrm>
            <a:off x="185193" y="1041721"/>
            <a:ext cx="7720314" cy="5243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타원 8"/>
          <p:cNvSpPr/>
          <p:nvPr/>
        </p:nvSpPr>
        <p:spPr>
          <a:xfrm>
            <a:off x="237277" y="1704486"/>
            <a:ext cx="2245488" cy="202557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8125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Metasploit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2400" b="1" dirty="0" err="1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mst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5946" y="1804086"/>
            <a:ext cx="10659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https://www.youtube.com/watch?v=-</a:t>
            </a:r>
            <a:r>
              <a:rPr lang="en-US" altLang="ko-KR" dirty="0" smtClean="0">
                <a:hlinkClick r:id="rId3"/>
              </a:rPr>
              <a:t>o9GeJ4vp_E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유튜브</a:t>
            </a:r>
            <a:r>
              <a:rPr lang="ko-KR" altLang="en-US" dirty="0" smtClean="0"/>
              <a:t> </a:t>
            </a:r>
            <a:r>
              <a:rPr lang="en-US" altLang="ko-KR" dirty="0" smtClean="0"/>
              <a:t>URL </a:t>
            </a:r>
            <a:r>
              <a:rPr lang="ko-KR" altLang="en-US" dirty="0" smtClean="0"/>
              <a:t>동영상 입니다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7355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92870" y="2876107"/>
            <a:ext cx="4516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5400" spc="-150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Thank you</a:t>
            </a:r>
            <a:endParaRPr lang="ko-KR" altLang="en-US" sz="5400" spc="-150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752930" y="2684371"/>
            <a:ext cx="6172828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446126" y="4018791"/>
            <a:ext cx="6060533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8975625" y="3234540"/>
            <a:ext cx="0" cy="967468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3320468" y="2398481"/>
            <a:ext cx="6354" cy="1400956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16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75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5">
            <a:extLst>
              <a:ext uri="{FF2B5EF4-FFF2-40B4-BE49-F238E27FC236}">
                <a16:creationId xmlns:a16="http://schemas.microsoft.com/office/drawing/2014/main" xmlns="" id="{43811F03-3C53-494D-836E-31A42DEFD95D}"/>
              </a:ext>
            </a:extLst>
          </p:cNvPr>
          <p:cNvSpPr txBox="1"/>
          <p:nvPr/>
        </p:nvSpPr>
        <p:spPr>
          <a:xfrm>
            <a:off x="5070171" y="1278601"/>
            <a:ext cx="1858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CONTENTS</a:t>
            </a:r>
            <a:endParaRPr lang="ko-KR" altLang="en-US" sz="24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xmlns="" id="{095D9E19-050B-4994-982E-B856DC7F6305}"/>
              </a:ext>
            </a:extLst>
          </p:cNvPr>
          <p:cNvCxnSpPr/>
          <p:nvPr/>
        </p:nvCxnSpPr>
        <p:spPr>
          <a:xfrm flipV="1">
            <a:off x="3372091" y="6111244"/>
            <a:ext cx="5632704" cy="115935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xmlns="" id="{095D9E19-050B-4994-982E-B856DC7F6305}"/>
              </a:ext>
            </a:extLst>
          </p:cNvPr>
          <p:cNvCxnSpPr/>
          <p:nvPr/>
        </p:nvCxnSpPr>
        <p:spPr>
          <a:xfrm>
            <a:off x="3279648" y="1082046"/>
            <a:ext cx="5632704" cy="0"/>
          </a:xfrm>
          <a:prstGeom prst="line">
            <a:avLst/>
          </a:prstGeom>
          <a:ln w="15875" cap="rnd">
            <a:solidFill>
              <a:schemeClr val="bg1">
                <a:lumMod val="95000"/>
                <a:alpha val="9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5">
            <a:extLst>
              <a:ext uri="{FF2B5EF4-FFF2-40B4-BE49-F238E27FC236}">
                <a16:creationId xmlns:a16="http://schemas.microsoft.com/office/drawing/2014/main" xmlns="" id="{43811F03-3C53-494D-836E-31A42DEFD95D}"/>
              </a:ext>
            </a:extLst>
          </p:cNvPr>
          <p:cNvSpPr txBox="1"/>
          <p:nvPr/>
        </p:nvSpPr>
        <p:spPr>
          <a:xfrm>
            <a:off x="3169457" y="1740266"/>
            <a:ext cx="603797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>
              <a:lnSpc>
                <a:spcPct val="250000"/>
              </a:lnSpc>
              <a:buAutoNum type="arabicPeriod"/>
            </a:pP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CVE-2012-1823 : PGP CGI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소개</a:t>
            </a:r>
            <a:endParaRPr lang="en-US" altLang="ko-KR" sz="20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457200" indent="-457200" algn="ctr">
              <a:lnSpc>
                <a:spcPct val="250000"/>
              </a:lnSpc>
              <a:buAutoNum type="arabicPeriod"/>
            </a:pP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ISO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설치 및 </a:t>
            </a: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PHP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버전확인</a:t>
            </a:r>
            <a:endParaRPr lang="en-US" altLang="ko-KR" sz="20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457200" indent="-457200" algn="ctr">
              <a:lnSpc>
                <a:spcPct val="250000"/>
              </a:lnSpc>
              <a:buAutoNum type="arabicPeriod"/>
            </a:pP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PHP</a:t>
            </a:r>
            <a:r>
              <a:rPr lang="ko-KR" altLang="en-US" sz="20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소스코드 검색</a:t>
            </a:r>
            <a:endParaRPr lang="en-US" altLang="ko-KR" sz="20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457200" indent="-457200" algn="ctr">
              <a:lnSpc>
                <a:spcPct val="250000"/>
              </a:lnSpc>
              <a:buAutoNum type="arabicPeriod"/>
            </a:pP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코드실행 </a:t>
            </a: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수동 공격</a:t>
            </a:r>
            <a:endParaRPr lang="en-US" altLang="ko-KR" sz="20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457200" indent="-457200" algn="ctr">
              <a:lnSpc>
                <a:spcPct val="250000"/>
              </a:lnSpc>
              <a:buAutoNum type="arabicPeriod"/>
            </a:pP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en-US" altLang="ko-KR" sz="2000" dirty="0" err="1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Metasploit</a:t>
            </a: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2000" dirty="0" err="1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mst</a:t>
            </a:r>
            <a:r>
              <a:rPr lang="en-US" altLang="ko-KR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2000" dirty="0" smtClean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공격</a:t>
            </a:r>
            <a:endParaRPr lang="en-US" altLang="ko-KR" sz="2000" dirty="0" smtClean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329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619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CVE-2012-1823 : PGP CGI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소개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86"/>
          <a:stretch/>
        </p:blipFill>
        <p:spPr bwMode="auto">
          <a:xfrm>
            <a:off x="250399" y="853880"/>
            <a:ext cx="7200000" cy="5647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697162" y="3008217"/>
            <a:ext cx="428649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PhP</a:t>
            </a:r>
            <a:r>
              <a:rPr lang="ko-KR" altLang="en-US" b="1" dirty="0" smtClean="0"/>
              <a:t>버전 </a:t>
            </a:r>
            <a:r>
              <a:rPr lang="en-US" altLang="ko-KR" b="1" dirty="0" smtClean="0"/>
              <a:t>5.4.2 </a:t>
            </a:r>
            <a:r>
              <a:rPr lang="ko-KR" altLang="en-US" b="1" dirty="0" smtClean="0"/>
              <a:t>이하 버전에서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ko-KR" altLang="en-US" b="1" dirty="0" smtClean="0"/>
              <a:t>일어나며 보안 취약점으로 </a:t>
            </a:r>
            <a:r>
              <a:rPr lang="en-US" altLang="ko-KR" b="1" dirty="0" smtClean="0"/>
              <a:t>URL</a:t>
            </a:r>
            <a:r>
              <a:rPr lang="ko-KR" altLang="en-US" b="1" dirty="0" smtClean="0"/>
              <a:t>의 쿼리 </a:t>
            </a:r>
            <a:r>
              <a:rPr lang="ko-KR" altLang="en-US" b="1" dirty="0" err="1" smtClean="0"/>
              <a:t>스트링을</a:t>
            </a:r>
            <a:r>
              <a:rPr lang="ko-KR" altLang="en-US" b="1" dirty="0" smtClean="0"/>
              <a:t> 잘못 처리함으로써 발</a:t>
            </a:r>
            <a:r>
              <a:rPr lang="ko-KR" altLang="en-US" b="1" dirty="0"/>
              <a:t>생</a:t>
            </a:r>
          </a:p>
        </p:txBody>
      </p:sp>
    </p:spTree>
    <p:extLst>
      <p:ext uri="{BB962C8B-B14F-4D97-AF65-F5344CB8AC3E}">
        <p14:creationId xmlns:p14="http://schemas.microsoft.com/office/powerpoint/2010/main" val="142785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247964"/>
            <a:ext cx="5046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ISO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설치 및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PHP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버전확인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" t="17216" r="60318" b="39746"/>
          <a:stretch/>
        </p:blipFill>
        <p:spPr bwMode="auto">
          <a:xfrm>
            <a:off x="348052" y="910301"/>
            <a:ext cx="7200000" cy="5430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86948" y="3163843"/>
            <a:ext cx="4286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/>
              <a:t>Pentersterlab.com</a:t>
            </a:r>
            <a:r>
              <a:rPr lang="ko-KR" altLang="en-US" b="1" dirty="0" smtClean="0"/>
              <a:t>에서 제공하는 서버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Ip</a:t>
            </a:r>
            <a:r>
              <a:rPr lang="ko-KR" altLang="en-US" b="1" dirty="0" smtClean="0"/>
              <a:t>주소</a:t>
            </a:r>
            <a:r>
              <a:rPr lang="en-US" altLang="ko-KR" b="1" dirty="0" smtClean="0"/>
              <a:t> : 10.1.34.19 </a:t>
            </a:r>
            <a:r>
              <a:rPr lang="ko-KR" altLang="en-US" b="1" dirty="0" smtClean="0"/>
              <a:t>확인</a:t>
            </a:r>
            <a:endParaRPr lang="en-US" altLang="ko-KR" b="1" dirty="0" smtClean="0"/>
          </a:p>
        </p:txBody>
      </p:sp>
      <p:sp>
        <p:nvSpPr>
          <p:cNvPr id="2" name="타원 1"/>
          <p:cNvSpPr/>
          <p:nvPr/>
        </p:nvSpPr>
        <p:spPr>
          <a:xfrm>
            <a:off x="2002420" y="2173145"/>
            <a:ext cx="1388962" cy="202557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8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247964"/>
            <a:ext cx="5046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ISO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설치 및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PHP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버전확인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58269" y="3174472"/>
            <a:ext cx="4286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Nikto</a:t>
            </a:r>
            <a:r>
              <a:rPr lang="en-US" altLang="ko-KR" b="1" dirty="0" smtClean="0"/>
              <a:t> command</a:t>
            </a:r>
            <a:r>
              <a:rPr lang="ko-KR" altLang="en-US" b="1" dirty="0" smtClean="0"/>
              <a:t>를 통해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PHP </a:t>
            </a:r>
            <a:r>
              <a:rPr lang="ko-KR" altLang="en-US" b="1" dirty="0" smtClean="0"/>
              <a:t>버전확인</a:t>
            </a:r>
            <a:endParaRPr lang="en-US" altLang="ko-KR" b="1" dirty="0" smtClean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73" t="38390" r="10949" b="9028"/>
          <a:stretch/>
        </p:blipFill>
        <p:spPr bwMode="auto">
          <a:xfrm>
            <a:off x="335665" y="926580"/>
            <a:ext cx="6921661" cy="5419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타원 6"/>
          <p:cNvSpPr/>
          <p:nvPr/>
        </p:nvSpPr>
        <p:spPr>
          <a:xfrm>
            <a:off x="2974694" y="2977701"/>
            <a:ext cx="2245488" cy="202557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69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619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PHP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소스코드 검색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89760" y="3057634"/>
            <a:ext cx="428649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/>
              <a:t>PHP-</a:t>
            </a:r>
            <a:r>
              <a:rPr lang="en-US" altLang="ko-KR" b="1" dirty="0" err="1" smtClean="0"/>
              <a:t>cgi</a:t>
            </a:r>
            <a:r>
              <a:rPr lang="en-US" altLang="ko-KR" b="1" dirty="0" smtClean="0"/>
              <a:t> –h command</a:t>
            </a:r>
            <a:r>
              <a:rPr lang="ko-KR" altLang="en-US" b="1" dirty="0" smtClean="0"/>
              <a:t>를 통해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PHP </a:t>
            </a:r>
            <a:r>
              <a:rPr lang="ko-KR" altLang="en-US" b="1" dirty="0" smtClean="0"/>
              <a:t>도움말을 확인 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endParaRPr lang="ko-KR" altLang="en-US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" t="24135" r="60318" b="39801"/>
          <a:stretch/>
        </p:blipFill>
        <p:spPr bwMode="auto">
          <a:xfrm>
            <a:off x="324091" y="1041721"/>
            <a:ext cx="7318400" cy="5092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918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247964"/>
            <a:ext cx="5046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PHP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소스코드 검색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09680" y="2827231"/>
            <a:ext cx="393925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/>
              <a:t>PHP </a:t>
            </a:r>
            <a:r>
              <a:rPr lang="ko-KR" altLang="en-US" b="1" dirty="0" smtClean="0"/>
              <a:t>도움말을 활용하여 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Ip</a:t>
            </a:r>
            <a:r>
              <a:rPr lang="ko-KR" altLang="en-US" b="1" dirty="0" smtClean="0"/>
              <a:t>주소 뒤에 </a:t>
            </a:r>
            <a:r>
              <a:rPr lang="en-US" altLang="ko-KR" b="1" dirty="0" smtClean="0"/>
              <a:t>/?-s </a:t>
            </a:r>
            <a:r>
              <a:rPr lang="ko-KR" altLang="en-US" b="1" dirty="0" smtClean="0"/>
              <a:t>를 붙일 시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PHP </a:t>
            </a:r>
            <a:r>
              <a:rPr lang="ko-KR" altLang="en-US" b="1" dirty="0" smtClean="0"/>
              <a:t>소스코드가 노출됨을 확인</a:t>
            </a:r>
            <a:endParaRPr lang="en-US" altLang="ko-KR" b="1" dirty="0" smtClean="0"/>
          </a:p>
        </p:txBody>
      </p:sp>
      <p:sp>
        <p:nvSpPr>
          <p:cNvPr id="7" name="타원 6"/>
          <p:cNvSpPr/>
          <p:nvPr/>
        </p:nvSpPr>
        <p:spPr>
          <a:xfrm>
            <a:off x="2974694" y="2977701"/>
            <a:ext cx="2245488" cy="202557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54" t="23627" r="11329" b="10886"/>
          <a:stretch/>
        </p:blipFill>
        <p:spPr bwMode="auto">
          <a:xfrm>
            <a:off x="289367" y="1170729"/>
            <a:ext cx="7477246" cy="4930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031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619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수동 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78185" y="2608635"/>
            <a:ext cx="42864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Sudo</a:t>
            </a:r>
            <a:r>
              <a:rPr lang="en-US" altLang="ko-KR" b="1" dirty="0" smtClean="0"/>
              <a:t> vi/</a:t>
            </a:r>
            <a:r>
              <a:rPr lang="en-US" altLang="ko-KR" b="1" dirty="0" err="1" smtClean="0"/>
              <a:t>etc</a:t>
            </a:r>
            <a:r>
              <a:rPr lang="en-US" altLang="ko-KR" b="1" dirty="0" smtClean="0"/>
              <a:t>/php5/apache2/php.ini</a:t>
            </a:r>
          </a:p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sudo</a:t>
            </a:r>
            <a:r>
              <a:rPr lang="en-US" altLang="ko-KR" b="1" dirty="0" smtClean="0"/>
              <a:t> vi</a:t>
            </a:r>
            <a:r>
              <a:rPr lang="ko-KR" altLang="en-US" b="1" dirty="0" smtClean="0"/>
              <a:t>를 통해 파일 접속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err="1" smtClean="0"/>
              <a:t>Allow_url_include</a:t>
            </a:r>
            <a:r>
              <a:rPr lang="en-US" altLang="ko-KR" b="1" dirty="0" smtClean="0"/>
              <a:t> = off </a:t>
            </a:r>
            <a:r>
              <a:rPr lang="ko-KR" altLang="en-US" b="1" dirty="0" smtClean="0"/>
              <a:t>를 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en-US" altLang="ko-KR" b="1" dirty="0" smtClean="0"/>
              <a:t>1</a:t>
            </a:r>
            <a:r>
              <a:rPr lang="ko-KR" altLang="en-US" b="1" dirty="0" smtClean="0"/>
              <a:t>로 변경하여 접근권한을 오픈</a:t>
            </a:r>
            <a:endParaRPr lang="en-US" altLang="ko-KR" b="1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63" t="9582" r="37627" b="72171"/>
          <a:stretch/>
        </p:blipFill>
        <p:spPr bwMode="auto">
          <a:xfrm>
            <a:off x="244836" y="2134374"/>
            <a:ext cx="7419372" cy="215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6" t="33188" r="36772" b="63778"/>
          <a:stretch/>
        </p:blipFill>
        <p:spPr bwMode="auto">
          <a:xfrm>
            <a:off x="244835" y="4641448"/>
            <a:ext cx="7419373" cy="324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D98EB5E3-5D49-4753-B49F-229D05275790}"/>
              </a:ext>
            </a:extLst>
          </p:cNvPr>
          <p:cNvSpPr txBox="1"/>
          <p:nvPr/>
        </p:nvSpPr>
        <p:spPr>
          <a:xfrm>
            <a:off x="0" y="195446"/>
            <a:ext cx="6192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버그를 사용한 코드 실행 </a:t>
            </a:r>
            <a:r>
              <a:rPr lang="en-US" altLang="ko-KR" sz="2400" b="1" dirty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ko-KR" altLang="en-US" sz="2400" b="1" dirty="0" smtClean="0">
                <a:ln>
                  <a:solidFill>
                    <a:schemeClr val="bg1">
                      <a:alpha val="1000"/>
                    </a:schemeClr>
                  </a:solidFill>
                </a:ln>
                <a:solidFill>
                  <a:srgbClr val="86755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수동 공격</a:t>
            </a:r>
            <a:endParaRPr lang="ko-KR" altLang="en-US" sz="2400" b="1" dirty="0">
              <a:ln>
                <a:solidFill>
                  <a:schemeClr val="bg1">
                    <a:alpha val="1000"/>
                  </a:schemeClr>
                </a:solidFill>
              </a:ln>
              <a:solidFill>
                <a:srgbClr val="86755F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0312" y="3126956"/>
            <a:ext cx="44716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/>
              <a:t>해당명령어를 통해 시스템 정보를 </a:t>
            </a:r>
            <a:endParaRPr lang="en-US" altLang="ko-KR" b="1" dirty="0" smtClean="0"/>
          </a:p>
          <a:p>
            <a:pPr algn="ctr">
              <a:lnSpc>
                <a:spcPct val="150000"/>
              </a:lnSpc>
            </a:pPr>
            <a:r>
              <a:rPr lang="ko-KR" altLang="en-US" b="1" dirty="0" smtClean="0"/>
              <a:t>수동으로 확인 가능</a:t>
            </a:r>
            <a:endParaRPr lang="ko-KR" altLang="en-US" b="1" dirty="0"/>
          </a:p>
        </p:txBody>
      </p:sp>
      <p:sp>
        <p:nvSpPr>
          <p:cNvPr id="2" name="AutoShape 2" descr="image.pn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image.pn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3317" name="Picture 5" descr="C:\Users\qwq33\OneDrive\바탕 화면\unnamed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t="15073" b="61505"/>
          <a:stretch/>
        </p:blipFill>
        <p:spPr bwMode="auto">
          <a:xfrm>
            <a:off x="320675" y="3561851"/>
            <a:ext cx="7568697" cy="192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5" t="36624" r="37302" b="52574"/>
          <a:stretch/>
        </p:blipFill>
        <p:spPr bwMode="auto">
          <a:xfrm>
            <a:off x="320675" y="1139589"/>
            <a:ext cx="7568697" cy="1836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25475" y="3102543"/>
            <a:ext cx="6666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데비안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서버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에서 알아낸 정보</a:t>
            </a:r>
            <a:endParaRPr lang="ko-KR" alt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25475" y="5870822"/>
            <a:ext cx="6666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/>
              <a:t>칼리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리눅스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해커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에서 알아낸 정보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8380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1842</TotalTime>
  <Words>338</Words>
  <Application>Microsoft Office PowerPoint</Application>
  <PresentationFormat>사용자 지정</PresentationFormat>
  <Paragraphs>81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굴림</vt:lpstr>
      <vt:lpstr>Arial</vt:lpstr>
      <vt:lpstr>함초롬돋움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윤소녕</dc:creator>
  <cp:lastModifiedBy>박종만두</cp:lastModifiedBy>
  <cp:revision>326</cp:revision>
  <dcterms:created xsi:type="dcterms:W3CDTF">2017-10-16T11:43:05Z</dcterms:created>
  <dcterms:modified xsi:type="dcterms:W3CDTF">2019-12-15T08:19:26Z</dcterms:modified>
</cp:coreProperties>
</file>

<file path=docProps/thumbnail.jpeg>
</file>